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314" r:id="rId3"/>
    <p:sldId id="257" r:id="rId4"/>
    <p:sldId id="278" r:id="rId5"/>
    <p:sldId id="279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2AD9D-9A6C-4151-AA3B-2CE4932F460C}" v="223" dt="2021-05-14T08:24:44.238"/>
    <p1510:client id="{4F0D9916-C942-4E6A-8BF7-DE1EFDDEA0CE}" v="880" dt="2021-05-13T15:59:55.386"/>
    <p1510:client id="{740C8F21-9164-4527-B0F7-FE8280DDCCF3}" v="3265" dt="2021-05-14T08:29:37.269"/>
    <p1510:client id="{B902C5EA-D9AB-4445-B3FE-73D2C25E7721}" v="226" dt="2021-05-13T17:36:17.703"/>
    <p1510:client id="{D4314629-638C-416E-B865-7A6B7E2F2884}" v="980" dt="2021-05-13T17:35:44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FE5C43-DD72-4E44-91F5-402159DC17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3AE5D1-A789-4F4D-9225-36DA6456D5B9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O sistema deve ser simples de utilizar, com uma interface intuitiva</a:t>
          </a:r>
          <a:endParaRPr lang="en-US"/>
        </a:p>
      </dgm:t>
    </dgm:pt>
    <dgm:pt modelId="{C10EA0BF-D7AA-40C9-97E9-A060D08BDB40}" type="parTrans" cxnId="{F28EECB4-4F56-4E3C-9839-54C991B2C443}">
      <dgm:prSet/>
      <dgm:spPr/>
      <dgm:t>
        <a:bodyPr/>
        <a:lstStyle/>
        <a:p>
          <a:endParaRPr lang="en-US"/>
        </a:p>
      </dgm:t>
    </dgm:pt>
    <dgm:pt modelId="{4E8EC527-65D1-4CC2-98C3-F61F8ABBF435}" type="sibTrans" cxnId="{F28EECB4-4F56-4E3C-9839-54C991B2C4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76907EB-004B-4807-A504-7846D19FF049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O serviço deve estar online 24/7</a:t>
          </a:r>
          <a:endParaRPr lang="en-US"/>
        </a:p>
      </dgm:t>
    </dgm:pt>
    <dgm:pt modelId="{D0ED7DCA-03A3-4143-8E45-5D4C22F67251}" type="parTrans" cxnId="{47CDB116-8039-4105-AC91-7A18811DDE06}">
      <dgm:prSet/>
      <dgm:spPr/>
      <dgm:t>
        <a:bodyPr/>
        <a:lstStyle/>
        <a:p>
          <a:endParaRPr lang="en-US"/>
        </a:p>
      </dgm:t>
    </dgm:pt>
    <dgm:pt modelId="{7C74E5E3-4456-44D4-BB56-0D5F2E58C35F}" type="sibTrans" cxnId="{47CDB116-8039-4105-AC91-7A18811DDE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5D20BE-9F09-4795-861F-0971C5FE8F6A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O sistema deve manter as informações sempre atualizadas</a:t>
          </a:r>
          <a:endParaRPr lang="en-US"/>
        </a:p>
      </dgm:t>
    </dgm:pt>
    <dgm:pt modelId="{242B3916-6CDC-4DD4-B9AD-0A78D9360AB7}" type="parTrans" cxnId="{2B1207FD-EC74-4277-92D6-A9559E213786}">
      <dgm:prSet/>
      <dgm:spPr/>
      <dgm:t>
        <a:bodyPr/>
        <a:lstStyle/>
        <a:p>
          <a:endParaRPr lang="en-US"/>
        </a:p>
      </dgm:t>
    </dgm:pt>
    <dgm:pt modelId="{B9A900B5-F755-41B5-9B4B-515F3FC9CE2A}" type="sibTrans" cxnId="{2B1207FD-EC74-4277-92D6-A9559E2137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93AF83-73BA-4B86-B4FA-73DD608E294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A aplicação deve ser suportada por todos os browsers</a:t>
          </a:r>
          <a:endParaRPr lang="en-US"/>
        </a:p>
      </dgm:t>
    </dgm:pt>
    <dgm:pt modelId="{2D088DFF-D8C7-4BE8-96D0-7FF8B71E118E}" type="parTrans" cxnId="{9969E08B-BBDC-4E17-8833-498E2F4A57EB}">
      <dgm:prSet/>
      <dgm:spPr/>
      <dgm:t>
        <a:bodyPr/>
        <a:lstStyle/>
        <a:p>
          <a:endParaRPr lang="en-US"/>
        </a:p>
      </dgm:t>
    </dgm:pt>
    <dgm:pt modelId="{1D31F2B1-97E0-4FFB-9912-0E69464D2B4D}" type="sibTrans" cxnId="{9969E08B-BBDC-4E17-8833-498E2F4A57EB}">
      <dgm:prSet/>
      <dgm:spPr/>
      <dgm:t>
        <a:bodyPr/>
        <a:lstStyle/>
        <a:p>
          <a:endParaRPr lang="en-US"/>
        </a:p>
      </dgm:t>
    </dgm:pt>
    <dgm:pt modelId="{723DC0EA-3672-4F39-91B9-F49292027432}" type="pres">
      <dgm:prSet presAssocID="{A2FE5C43-DD72-4E44-91F5-402159DC17DA}" presName="root" presStyleCnt="0">
        <dgm:presLayoutVars>
          <dgm:dir/>
          <dgm:resizeHandles val="exact"/>
        </dgm:presLayoutVars>
      </dgm:prSet>
      <dgm:spPr/>
    </dgm:pt>
    <dgm:pt modelId="{E7F3DC70-C286-4776-B7C7-B0AECD737330}" type="pres">
      <dgm:prSet presAssocID="{CF3AE5D1-A789-4F4D-9225-36DA6456D5B9}" presName="compNode" presStyleCnt="0"/>
      <dgm:spPr/>
    </dgm:pt>
    <dgm:pt modelId="{D59629DB-1901-4806-84C3-F1A55FFFFEC5}" type="pres">
      <dgm:prSet presAssocID="{CF3AE5D1-A789-4F4D-9225-36DA6456D5B9}" presName="bgRect" presStyleLbl="bgShp" presStyleIdx="0" presStyleCnt="4"/>
      <dgm:spPr/>
    </dgm:pt>
    <dgm:pt modelId="{2561C174-03B3-423B-BA5D-BADEF33C1156}" type="pres">
      <dgm:prSet presAssocID="{CF3AE5D1-A789-4F4D-9225-36DA6456D5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D5BC66D-CFE0-4B0A-9CA0-5DDCEE843EFA}" type="pres">
      <dgm:prSet presAssocID="{CF3AE5D1-A789-4F4D-9225-36DA6456D5B9}" presName="spaceRect" presStyleCnt="0"/>
      <dgm:spPr/>
    </dgm:pt>
    <dgm:pt modelId="{E1BE5869-73EB-4D16-9467-0B4C1F3EB804}" type="pres">
      <dgm:prSet presAssocID="{CF3AE5D1-A789-4F4D-9225-36DA6456D5B9}" presName="parTx" presStyleLbl="revTx" presStyleIdx="0" presStyleCnt="4">
        <dgm:presLayoutVars>
          <dgm:chMax val="0"/>
          <dgm:chPref val="0"/>
        </dgm:presLayoutVars>
      </dgm:prSet>
      <dgm:spPr/>
    </dgm:pt>
    <dgm:pt modelId="{CE057F79-03CF-418F-A0BA-5CDBE93A4FD2}" type="pres">
      <dgm:prSet presAssocID="{4E8EC527-65D1-4CC2-98C3-F61F8ABBF435}" presName="sibTrans" presStyleCnt="0"/>
      <dgm:spPr/>
    </dgm:pt>
    <dgm:pt modelId="{4FB5743E-A3B9-4CA7-BB97-5038AA8F5799}" type="pres">
      <dgm:prSet presAssocID="{976907EB-004B-4807-A504-7846D19FF049}" presName="compNode" presStyleCnt="0"/>
      <dgm:spPr/>
    </dgm:pt>
    <dgm:pt modelId="{A7D90CD7-C5D4-4254-936D-70945DD3EF5D}" type="pres">
      <dgm:prSet presAssocID="{976907EB-004B-4807-A504-7846D19FF049}" presName="bgRect" presStyleLbl="bgShp" presStyleIdx="1" presStyleCnt="4"/>
      <dgm:spPr/>
    </dgm:pt>
    <dgm:pt modelId="{B3CBC350-0B1B-4DD3-8F8F-BAFF4BE99225}" type="pres">
      <dgm:prSet presAssocID="{976907EB-004B-4807-A504-7846D19FF0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3B02546-1843-4531-A8F7-B24CB7182662}" type="pres">
      <dgm:prSet presAssocID="{976907EB-004B-4807-A504-7846D19FF049}" presName="spaceRect" presStyleCnt="0"/>
      <dgm:spPr/>
    </dgm:pt>
    <dgm:pt modelId="{E7719770-FD5C-41BE-BD94-44712F60BFFF}" type="pres">
      <dgm:prSet presAssocID="{976907EB-004B-4807-A504-7846D19FF049}" presName="parTx" presStyleLbl="revTx" presStyleIdx="1" presStyleCnt="4">
        <dgm:presLayoutVars>
          <dgm:chMax val="0"/>
          <dgm:chPref val="0"/>
        </dgm:presLayoutVars>
      </dgm:prSet>
      <dgm:spPr/>
    </dgm:pt>
    <dgm:pt modelId="{E94DAEF3-8FA3-4D4E-B5C6-E893207A68EA}" type="pres">
      <dgm:prSet presAssocID="{7C74E5E3-4456-44D4-BB56-0D5F2E58C35F}" presName="sibTrans" presStyleCnt="0"/>
      <dgm:spPr/>
    </dgm:pt>
    <dgm:pt modelId="{87DC9AED-FEA5-4161-A74C-1C3BBDA80E31}" type="pres">
      <dgm:prSet presAssocID="{575D20BE-9F09-4795-861F-0971C5FE8F6A}" presName="compNode" presStyleCnt="0"/>
      <dgm:spPr/>
    </dgm:pt>
    <dgm:pt modelId="{14A24B88-32FC-4499-8D7A-F5C6171B47AB}" type="pres">
      <dgm:prSet presAssocID="{575D20BE-9F09-4795-861F-0971C5FE8F6A}" presName="bgRect" presStyleLbl="bgShp" presStyleIdx="2" presStyleCnt="4"/>
      <dgm:spPr/>
    </dgm:pt>
    <dgm:pt modelId="{210409D6-7E1F-4D8C-859A-283E35052964}" type="pres">
      <dgm:prSet presAssocID="{575D20BE-9F09-4795-861F-0971C5FE8F6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1F9866E4-A0A8-4B9D-B8BC-B3BF77CD92DA}" type="pres">
      <dgm:prSet presAssocID="{575D20BE-9F09-4795-861F-0971C5FE8F6A}" presName="spaceRect" presStyleCnt="0"/>
      <dgm:spPr/>
    </dgm:pt>
    <dgm:pt modelId="{2C0C107D-8CAC-4F0C-A46E-8058C796D627}" type="pres">
      <dgm:prSet presAssocID="{575D20BE-9F09-4795-861F-0971C5FE8F6A}" presName="parTx" presStyleLbl="revTx" presStyleIdx="2" presStyleCnt="4">
        <dgm:presLayoutVars>
          <dgm:chMax val="0"/>
          <dgm:chPref val="0"/>
        </dgm:presLayoutVars>
      </dgm:prSet>
      <dgm:spPr/>
    </dgm:pt>
    <dgm:pt modelId="{163380E4-08AD-456C-B7C6-93C83B8B0E2F}" type="pres">
      <dgm:prSet presAssocID="{B9A900B5-F755-41B5-9B4B-515F3FC9CE2A}" presName="sibTrans" presStyleCnt="0"/>
      <dgm:spPr/>
    </dgm:pt>
    <dgm:pt modelId="{DDD0DC37-F13D-44FB-97F9-AB0A2E9683F3}" type="pres">
      <dgm:prSet presAssocID="{7E93AF83-73BA-4B86-B4FA-73DD608E2942}" presName="compNode" presStyleCnt="0"/>
      <dgm:spPr/>
    </dgm:pt>
    <dgm:pt modelId="{10987FA1-1BD6-4377-8C4A-D98ABAF3B1B9}" type="pres">
      <dgm:prSet presAssocID="{7E93AF83-73BA-4B86-B4FA-73DD608E2942}" presName="bgRect" presStyleLbl="bgShp" presStyleIdx="3" presStyleCnt="4"/>
      <dgm:spPr/>
    </dgm:pt>
    <dgm:pt modelId="{BBFA67FF-952C-4960-9538-C091C58F59B9}" type="pres">
      <dgm:prSet presAssocID="{7E93AF83-73BA-4B86-B4FA-73DD608E294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7DD4926-820B-48EB-A1E4-29039925EDB4}" type="pres">
      <dgm:prSet presAssocID="{7E93AF83-73BA-4B86-B4FA-73DD608E2942}" presName="spaceRect" presStyleCnt="0"/>
      <dgm:spPr/>
    </dgm:pt>
    <dgm:pt modelId="{3C8ACAB1-98D5-49D3-82C7-1E778A0847DC}" type="pres">
      <dgm:prSet presAssocID="{7E93AF83-73BA-4B86-B4FA-73DD608E294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7CDB116-8039-4105-AC91-7A18811DDE06}" srcId="{A2FE5C43-DD72-4E44-91F5-402159DC17DA}" destId="{976907EB-004B-4807-A504-7846D19FF049}" srcOrd="1" destOrd="0" parTransId="{D0ED7DCA-03A3-4143-8E45-5D4C22F67251}" sibTransId="{7C74E5E3-4456-44D4-BB56-0D5F2E58C35F}"/>
    <dgm:cxn modelId="{8497DA62-96EA-4A76-BFDF-CF0B7756A97E}" type="presOf" srcId="{976907EB-004B-4807-A504-7846D19FF049}" destId="{E7719770-FD5C-41BE-BD94-44712F60BFFF}" srcOrd="0" destOrd="0" presId="urn:microsoft.com/office/officeart/2018/2/layout/IconVerticalSolidList"/>
    <dgm:cxn modelId="{001F2564-C0B2-475D-AF11-6C284D46801B}" type="presOf" srcId="{CF3AE5D1-A789-4F4D-9225-36DA6456D5B9}" destId="{E1BE5869-73EB-4D16-9467-0B4C1F3EB804}" srcOrd="0" destOrd="0" presId="urn:microsoft.com/office/officeart/2018/2/layout/IconVerticalSolidList"/>
    <dgm:cxn modelId="{9969E08B-BBDC-4E17-8833-498E2F4A57EB}" srcId="{A2FE5C43-DD72-4E44-91F5-402159DC17DA}" destId="{7E93AF83-73BA-4B86-B4FA-73DD608E2942}" srcOrd="3" destOrd="0" parTransId="{2D088DFF-D8C7-4BE8-96D0-7FF8B71E118E}" sibTransId="{1D31F2B1-97E0-4FFB-9912-0E69464D2B4D}"/>
    <dgm:cxn modelId="{ECBCCA8D-EF3A-49C3-9830-3FA734E88AD8}" type="presOf" srcId="{A2FE5C43-DD72-4E44-91F5-402159DC17DA}" destId="{723DC0EA-3672-4F39-91B9-F49292027432}" srcOrd="0" destOrd="0" presId="urn:microsoft.com/office/officeart/2018/2/layout/IconVerticalSolidList"/>
    <dgm:cxn modelId="{F28EECB4-4F56-4E3C-9839-54C991B2C443}" srcId="{A2FE5C43-DD72-4E44-91F5-402159DC17DA}" destId="{CF3AE5D1-A789-4F4D-9225-36DA6456D5B9}" srcOrd="0" destOrd="0" parTransId="{C10EA0BF-D7AA-40C9-97E9-A060D08BDB40}" sibTransId="{4E8EC527-65D1-4CC2-98C3-F61F8ABBF435}"/>
    <dgm:cxn modelId="{3998CEB7-CD75-4727-95D4-AC0D38E34F72}" type="presOf" srcId="{575D20BE-9F09-4795-861F-0971C5FE8F6A}" destId="{2C0C107D-8CAC-4F0C-A46E-8058C796D627}" srcOrd="0" destOrd="0" presId="urn:microsoft.com/office/officeart/2018/2/layout/IconVerticalSolidList"/>
    <dgm:cxn modelId="{E6B32DE8-9F68-4C40-85D7-A7C2926D69CD}" type="presOf" srcId="{7E93AF83-73BA-4B86-B4FA-73DD608E2942}" destId="{3C8ACAB1-98D5-49D3-82C7-1E778A0847DC}" srcOrd="0" destOrd="0" presId="urn:microsoft.com/office/officeart/2018/2/layout/IconVerticalSolidList"/>
    <dgm:cxn modelId="{2B1207FD-EC74-4277-92D6-A9559E213786}" srcId="{A2FE5C43-DD72-4E44-91F5-402159DC17DA}" destId="{575D20BE-9F09-4795-861F-0971C5FE8F6A}" srcOrd="2" destOrd="0" parTransId="{242B3916-6CDC-4DD4-B9AD-0A78D9360AB7}" sibTransId="{B9A900B5-F755-41B5-9B4B-515F3FC9CE2A}"/>
    <dgm:cxn modelId="{7404FA70-F852-4304-8BCB-316D411BB6F8}" type="presParOf" srcId="{723DC0EA-3672-4F39-91B9-F49292027432}" destId="{E7F3DC70-C286-4776-B7C7-B0AECD737330}" srcOrd="0" destOrd="0" presId="urn:microsoft.com/office/officeart/2018/2/layout/IconVerticalSolidList"/>
    <dgm:cxn modelId="{7AF80838-2E7C-40E5-AE2F-AC1CD53888D2}" type="presParOf" srcId="{E7F3DC70-C286-4776-B7C7-B0AECD737330}" destId="{D59629DB-1901-4806-84C3-F1A55FFFFEC5}" srcOrd="0" destOrd="0" presId="urn:microsoft.com/office/officeart/2018/2/layout/IconVerticalSolidList"/>
    <dgm:cxn modelId="{54C95D3B-A9B7-43CD-9BDD-6A5460215C65}" type="presParOf" srcId="{E7F3DC70-C286-4776-B7C7-B0AECD737330}" destId="{2561C174-03B3-423B-BA5D-BADEF33C1156}" srcOrd="1" destOrd="0" presId="urn:microsoft.com/office/officeart/2018/2/layout/IconVerticalSolidList"/>
    <dgm:cxn modelId="{0961DDBE-0E4F-4520-B463-710B0588C219}" type="presParOf" srcId="{E7F3DC70-C286-4776-B7C7-B0AECD737330}" destId="{7D5BC66D-CFE0-4B0A-9CA0-5DDCEE843EFA}" srcOrd="2" destOrd="0" presId="urn:microsoft.com/office/officeart/2018/2/layout/IconVerticalSolidList"/>
    <dgm:cxn modelId="{B1146080-BFF4-499D-981A-A01FD45209C1}" type="presParOf" srcId="{E7F3DC70-C286-4776-B7C7-B0AECD737330}" destId="{E1BE5869-73EB-4D16-9467-0B4C1F3EB804}" srcOrd="3" destOrd="0" presId="urn:microsoft.com/office/officeart/2018/2/layout/IconVerticalSolidList"/>
    <dgm:cxn modelId="{AE6248BD-189F-4AFC-8C4E-155589C2B825}" type="presParOf" srcId="{723DC0EA-3672-4F39-91B9-F49292027432}" destId="{CE057F79-03CF-418F-A0BA-5CDBE93A4FD2}" srcOrd="1" destOrd="0" presId="urn:microsoft.com/office/officeart/2018/2/layout/IconVerticalSolidList"/>
    <dgm:cxn modelId="{33C0A774-BF60-4A1D-A8DE-70D308F990F8}" type="presParOf" srcId="{723DC0EA-3672-4F39-91B9-F49292027432}" destId="{4FB5743E-A3B9-4CA7-BB97-5038AA8F5799}" srcOrd="2" destOrd="0" presId="urn:microsoft.com/office/officeart/2018/2/layout/IconVerticalSolidList"/>
    <dgm:cxn modelId="{577794A5-5EAD-4456-8911-EB0B04615A6C}" type="presParOf" srcId="{4FB5743E-A3B9-4CA7-BB97-5038AA8F5799}" destId="{A7D90CD7-C5D4-4254-936D-70945DD3EF5D}" srcOrd="0" destOrd="0" presId="urn:microsoft.com/office/officeart/2018/2/layout/IconVerticalSolidList"/>
    <dgm:cxn modelId="{405CB58D-AD20-4E38-9EE6-1C2C63671685}" type="presParOf" srcId="{4FB5743E-A3B9-4CA7-BB97-5038AA8F5799}" destId="{B3CBC350-0B1B-4DD3-8F8F-BAFF4BE99225}" srcOrd="1" destOrd="0" presId="urn:microsoft.com/office/officeart/2018/2/layout/IconVerticalSolidList"/>
    <dgm:cxn modelId="{CAF32477-5FDC-4170-9BCB-1FC72D84AC62}" type="presParOf" srcId="{4FB5743E-A3B9-4CA7-BB97-5038AA8F5799}" destId="{03B02546-1843-4531-A8F7-B24CB7182662}" srcOrd="2" destOrd="0" presId="urn:microsoft.com/office/officeart/2018/2/layout/IconVerticalSolidList"/>
    <dgm:cxn modelId="{7B099631-4D95-49D2-97BB-8759A9B1FAB8}" type="presParOf" srcId="{4FB5743E-A3B9-4CA7-BB97-5038AA8F5799}" destId="{E7719770-FD5C-41BE-BD94-44712F60BFFF}" srcOrd="3" destOrd="0" presId="urn:microsoft.com/office/officeart/2018/2/layout/IconVerticalSolidList"/>
    <dgm:cxn modelId="{EF256E9F-7618-4D7B-A33B-1B6C5D6BBCE5}" type="presParOf" srcId="{723DC0EA-3672-4F39-91B9-F49292027432}" destId="{E94DAEF3-8FA3-4D4E-B5C6-E893207A68EA}" srcOrd="3" destOrd="0" presId="urn:microsoft.com/office/officeart/2018/2/layout/IconVerticalSolidList"/>
    <dgm:cxn modelId="{07629F7B-9766-4507-9B18-85A55EB0E2B8}" type="presParOf" srcId="{723DC0EA-3672-4F39-91B9-F49292027432}" destId="{87DC9AED-FEA5-4161-A74C-1C3BBDA80E31}" srcOrd="4" destOrd="0" presId="urn:microsoft.com/office/officeart/2018/2/layout/IconVerticalSolidList"/>
    <dgm:cxn modelId="{FA5DB9CB-28E4-4F18-B263-B3CBBAAC845A}" type="presParOf" srcId="{87DC9AED-FEA5-4161-A74C-1C3BBDA80E31}" destId="{14A24B88-32FC-4499-8D7A-F5C6171B47AB}" srcOrd="0" destOrd="0" presId="urn:microsoft.com/office/officeart/2018/2/layout/IconVerticalSolidList"/>
    <dgm:cxn modelId="{40F6E686-02A4-45DF-A422-CCF8B47DF1D1}" type="presParOf" srcId="{87DC9AED-FEA5-4161-A74C-1C3BBDA80E31}" destId="{210409D6-7E1F-4D8C-859A-283E35052964}" srcOrd="1" destOrd="0" presId="urn:microsoft.com/office/officeart/2018/2/layout/IconVerticalSolidList"/>
    <dgm:cxn modelId="{8883F3FA-E122-4A3B-9FE7-8C77DCFBD3AA}" type="presParOf" srcId="{87DC9AED-FEA5-4161-A74C-1C3BBDA80E31}" destId="{1F9866E4-A0A8-4B9D-B8BC-B3BF77CD92DA}" srcOrd="2" destOrd="0" presId="urn:microsoft.com/office/officeart/2018/2/layout/IconVerticalSolidList"/>
    <dgm:cxn modelId="{84358F8E-F845-4D03-AB90-D3DBB8E3CFFC}" type="presParOf" srcId="{87DC9AED-FEA5-4161-A74C-1C3BBDA80E31}" destId="{2C0C107D-8CAC-4F0C-A46E-8058C796D627}" srcOrd="3" destOrd="0" presId="urn:microsoft.com/office/officeart/2018/2/layout/IconVerticalSolidList"/>
    <dgm:cxn modelId="{B30ED54F-B5DE-4DCB-B46F-643486E6BD8D}" type="presParOf" srcId="{723DC0EA-3672-4F39-91B9-F49292027432}" destId="{163380E4-08AD-456C-B7C6-93C83B8B0E2F}" srcOrd="5" destOrd="0" presId="urn:microsoft.com/office/officeart/2018/2/layout/IconVerticalSolidList"/>
    <dgm:cxn modelId="{A7B30F4B-A87A-428A-B88C-B927BDFBC356}" type="presParOf" srcId="{723DC0EA-3672-4F39-91B9-F49292027432}" destId="{DDD0DC37-F13D-44FB-97F9-AB0A2E9683F3}" srcOrd="6" destOrd="0" presId="urn:microsoft.com/office/officeart/2018/2/layout/IconVerticalSolidList"/>
    <dgm:cxn modelId="{CCE700BF-6977-4BE0-B035-59AADF35F118}" type="presParOf" srcId="{DDD0DC37-F13D-44FB-97F9-AB0A2E9683F3}" destId="{10987FA1-1BD6-4377-8C4A-D98ABAF3B1B9}" srcOrd="0" destOrd="0" presId="urn:microsoft.com/office/officeart/2018/2/layout/IconVerticalSolidList"/>
    <dgm:cxn modelId="{C710F417-8E26-443D-B075-61D655614AC4}" type="presParOf" srcId="{DDD0DC37-F13D-44FB-97F9-AB0A2E9683F3}" destId="{BBFA67FF-952C-4960-9538-C091C58F59B9}" srcOrd="1" destOrd="0" presId="urn:microsoft.com/office/officeart/2018/2/layout/IconVerticalSolidList"/>
    <dgm:cxn modelId="{5BF5D280-A965-4406-82AB-BC322A16FBCC}" type="presParOf" srcId="{DDD0DC37-F13D-44FB-97F9-AB0A2E9683F3}" destId="{C7DD4926-820B-48EB-A1E4-29039925EDB4}" srcOrd="2" destOrd="0" presId="urn:microsoft.com/office/officeart/2018/2/layout/IconVerticalSolidList"/>
    <dgm:cxn modelId="{204016C7-C254-4813-8BBC-760F04D4AC68}" type="presParOf" srcId="{DDD0DC37-F13D-44FB-97F9-AB0A2E9683F3}" destId="{3C8ACAB1-98D5-49D3-82C7-1E778A0847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629DB-1901-4806-84C3-F1A55FFFFEC5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1C174-03B3-423B-BA5D-BADEF33C1156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E5869-73EB-4D16-9467-0B4C1F3EB804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O sistema deve ser simples de utilizar, com uma interface intuitiva</a:t>
          </a:r>
          <a:endParaRPr lang="en-US" sz="2200" kern="1200"/>
        </a:p>
      </dsp:txBody>
      <dsp:txXfrm>
        <a:off x="1337397" y="2284"/>
        <a:ext cx="4926242" cy="1157919"/>
      </dsp:txXfrm>
    </dsp:sp>
    <dsp:sp modelId="{A7D90CD7-C5D4-4254-936D-70945DD3EF5D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BC350-0B1B-4DD3-8F8F-BAFF4BE99225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19770-FD5C-41BE-BD94-44712F60BFFF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O serviço deve estar online 24/7</a:t>
          </a:r>
          <a:endParaRPr lang="en-US" sz="2200" kern="1200"/>
        </a:p>
      </dsp:txBody>
      <dsp:txXfrm>
        <a:off x="1337397" y="1449684"/>
        <a:ext cx="4926242" cy="1157919"/>
      </dsp:txXfrm>
    </dsp:sp>
    <dsp:sp modelId="{14A24B88-32FC-4499-8D7A-F5C6171B47AB}">
      <dsp:nvSpPr>
        <dsp:cNvPr id="0" name=""/>
        <dsp:cNvSpPr/>
      </dsp:nvSpPr>
      <dsp:spPr>
        <a:xfrm>
          <a:off x="0" y="2897083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409D6-7E1F-4D8C-859A-283E35052964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C107D-8CAC-4F0C-A46E-8058C796D627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O sistema deve manter as informações sempre atualizadas</a:t>
          </a:r>
          <a:endParaRPr lang="en-US" sz="2200" kern="1200"/>
        </a:p>
      </dsp:txBody>
      <dsp:txXfrm>
        <a:off x="1337397" y="2897083"/>
        <a:ext cx="4926242" cy="1157919"/>
      </dsp:txXfrm>
    </dsp:sp>
    <dsp:sp modelId="{10987FA1-1BD6-4377-8C4A-D98ABAF3B1B9}">
      <dsp:nvSpPr>
        <dsp:cNvPr id="0" name=""/>
        <dsp:cNvSpPr/>
      </dsp:nvSpPr>
      <dsp:spPr>
        <a:xfrm>
          <a:off x="0" y="4344483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A67FF-952C-4960-9538-C091C58F59B9}">
      <dsp:nvSpPr>
        <dsp:cNvPr id="0" name=""/>
        <dsp:cNvSpPr/>
      </dsp:nvSpPr>
      <dsp:spPr>
        <a:xfrm>
          <a:off x="35027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ACAB1-98D5-49D3-82C7-1E778A0847DC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A aplicação deve ser suportada por todos os browsers</a:t>
          </a:r>
          <a:endParaRPr lang="en-US" sz="2200" kern="1200"/>
        </a:p>
      </dsp:txBody>
      <dsp:txXfrm>
        <a:off x="1337397" y="4344483"/>
        <a:ext cx="4926242" cy="1157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533B3-B56E-4000-B720-9951B58DF189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52BE7-6BED-42EF-BE52-A9A34E99B99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905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A nossa aplicação chama-se SOLAR e é uma aplicação de gestão de painéis solares. Vou então proceder então à apresentação da segunda fase do projeto.</a:t>
            </a:r>
            <a:endParaRPr lang="pt-PT"/>
          </a:p>
          <a:p>
            <a:pPr marL="171450" indent="-171450"/>
            <a:endParaRPr lang="en-US">
              <a:cs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Logo após definir as funcionalidades do sistema, passamos à decisão de como o organizar. No caso do nosso sistema, decidimos, para além da GUI e da Data </a:t>
            </a:r>
            <a:r>
              <a:rPr lang="pt-PT" err="1"/>
              <a:t>Layer</a:t>
            </a:r>
            <a:r>
              <a:rPr lang="pt-PT"/>
              <a:t>, implementar 3 subsistemas, subsolar (que será responsável por tudo o que envolva os painéis solares), o </a:t>
            </a:r>
            <a:r>
              <a:rPr lang="pt-PT" err="1"/>
              <a:t>subEventos</a:t>
            </a:r>
            <a:r>
              <a:rPr lang="pt-PT"/>
              <a:t> (que será responsável por tudo o que envolva os eventos) e o </a:t>
            </a:r>
            <a:r>
              <a:rPr lang="pt-PT" err="1"/>
              <a:t>subUsers</a:t>
            </a:r>
            <a:r>
              <a:rPr lang="pt-PT"/>
              <a:t> ( que será responsável por tudo o que envolva os utilizadores)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6174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Assim que definimos a estrutura do programa, passamos a definir o diagrama de Classes, onde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6556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Aqui podemos observar alguns dos diagramas de sequência que foram criados para as funcionalidades a implementar, nomeadamente o pedido do estado de todos os painéis de um utilizador, ir buscar o mapa dos painéis, e definir um lembrete.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776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Aqui está o modelo lógico da base de dados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0875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Nestas tabelas estão as caraterísticas de cada uma das tabelas da base de dados, os seus atributos, tipos de dados, descrição, e exemplos.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569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Este é o cálculo inicial do espaço ocupado pela base de dados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7473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Passamos a apresentar a definição da interface do sistema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9033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Esta é a máquina de estados da interface. A sua utilização começa com a </a:t>
            </a:r>
            <a:r>
              <a:rPr lang="en-US" dirty="0" err="1">
                <a:cs typeface="Calibri"/>
              </a:rPr>
              <a:t>páigina</a:t>
            </a:r>
            <a:r>
              <a:rPr lang="en-US" dirty="0">
                <a:cs typeface="Calibri"/>
              </a:rPr>
              <a:t> principal, </a:t>
            </a:r>
            <a:r>
              <a:rPr lang="en-US" dirty="0" err="1">
                <a:cs typeface="Calibri"/>
              </a:rPr>
              <a:t>onde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utilizador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terá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fazer</a:t>
            </a:r>
            <a:r>
              <a:rPr lang="en-US" dirty="0">
                <a:cs typeface="Calibri"/>
              </a:rPr>
              <a:t> login para </a:t>
            </a:r>
            <a:r>
              <a:rPr lang="en-US" dirty="0" err="1">
                <a:cs typeface="Calibri"/>
              </a:rPr>
              <a:t>aceder</a:t>
            </a:r>
            <a:r>
              <a:rPr lang="en-US" dirty="0">
                <a:cs typeface="Calibri"/>
              </a:rPr>
              <a:t> à </a:t>
            </a:r>
            <a:r>
              <a:rPr lang="en-US" dirty="0" err="1">
                <a:cs typeface="Calibri"/>
              </a:rPr>
              <a:t>nossa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aplicação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acedendo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então</a:t>
            </a:r>
            <a:r>
              <a:rPr lang="en-US" dirty="0">
                <a:cs typeface="Calibri"/>
              </a:rPr>
              <a:t> à dashboard, </a:t>
            </a:r>
            <a:r>
              <a:rPr lang="en-US" dirty="0" err="1">
                <a:cs typeface="Calibri"/>
              </a:rPr>
              <a:t>onde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depois</a:t>
            </a:r>
            <a:r>
              <a:rPr lang="en-US" dirty="0">
                <a:cs typeface="Calibri"/>
              </a:rPr>
              <a:t> o utilizador pode interagir com as diversas funcionalidades da aplicação, nomeadamente o calendário, e o seu perfil.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603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Aqui podemos observar todas as mockups feitas para a nossa aplicação. Da esquerda para a direita, de cima para baixo, temos a mockup para: interface do funcionário, calendário, página do perfil pessoal do utilizador, dashboard do cliente, página dos painéis disponível ao utiliador, e a landing page a partir da qual o utiliador pode autenticar-se.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5198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Aqui podemos observar  um diagrama de atividade para o calendário que estará disponível ao utilizador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12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>
                <a:cs typeface="Calibri"/>
              </a:rPr>
              <a:t>Esta apresentação está dividida em quatro partes, (ler os títulos das 4 partes)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746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Após todo este processo de modelação, acreditamos que estamos num bom caminho para a criação e implementação da SOLAR.</a:t>
            </a:r>
            <a:endParaRPr lang="en-US">
              <a:cs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Na planificação deste projeto, decidimos quais as funcionalidades que o programa devia oferecer aos seus utilizadores e, em última instância, optámos por implementar as seguintes funcionalidades: (proceder a enumerar as funcionalidades deste slide e do próximo)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4206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Estes requisitos foram levantados a partir de pessoas que possuem painéis solares em casa, perguntando-lhes quais funcionalidades que gostariam de ter numa aplicação como a SOLAR.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776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Para que os requisitos apresentados anteriormente sejam eficazes e fidedignos, estabelecemos que a aplicação deveria ser capaz de garantir que o utilizador não tenha dificuldades em manipular a mesma, que esteja online a toda a hora, que terá sempre as informações necessárias atualizadas e que todo o tipo de browser seja capaz de correr a aplicação.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1672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 forma a garantir que  a aplicação é construída com base nas melhores técnicas disponíveis, que está organizada e que é capaz de ser facilmente modificada, recorremos à linguagem UML para nos orientarmos neste processo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297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Para iniciar a modelação do sistema, começamos por criar um modelo de domínio onde indicamos toda as possíveis entidades do sistema, as suas relações e as suas multiplicidades.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4230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Após estabelecer as entidades do sistema e os requisitos funcionais e não funcionais do mesmo, passamos à implementação do diagrama de Use Case, em que definimos que atores existem e quais as funcionalidades a que cada um deles tem acesso.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414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Após definirmos o diagrama de Use Case, foi necessário especificar os Use Case. No caso apresentado, temos a especificação do Use Case “Marcar Horário de Manutenção”. Estabelecemos as pré e pós condições, qual deverá ser o seu fluxo Normal e também um Fluxo de Exceção, no caso em concreto, em que o horário onde o funcionário quer marcar uma manutenção já está ocupado.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2BE7-6BED-42EF-BE52-A9A34E99B996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972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80A08-88A2-4D28-89D2-5939E7B21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17D193-1A5C-4ADB-850E-B49E4D6B0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D28AE0-84B6-44BF-99C3-A4287F78A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C37F3AB-1369-4695-8B78-F2F852AE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381F63-218E-4265-84FA-C91AB64F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459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74741-F1DE-4F69-8CF6-D2295791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345ED6E-0D56-4D31-B5C7-25F454CAA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C75F820-088C-4902-815B-853B661A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97A4371-BE7B-44FF-965A-046A2E69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C2E1C40-1A97-45FB-ADA1-9A85C92D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259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8A51D9-D084-48D7-A8D9-296CF60BE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7066048-E14A-4203-B314-37C5F147A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82C4C3-B6E7-4283-A056-3D3C6AC1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19562E5-27B2-4DD3-98E8-21F570B1B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91C3BBE-48F5-4CA5-8DFC-DD5FF11F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6606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58900" y="2978025"/>
            <a:ext cx="89072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1253000" y="3776633"/>
            <a:ext cx="0" cy="3081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27000" y="3524633"/>
            <a:ext cx="252000" cy="252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99428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fld id="{00000000-1234-1234-1234-123412341234}" type="slidenum">
              <a:rPr lang="pt-PT" smtClean="0"/>
              <a:pPr/>
              <a:t>‹nº›</a:t>
            </a:fld>
            <a:endParaRPr lang="pt-PT"/>
          </a:p>
        </p:txBody>
      </p:sp>
      <p:cxnSp>
        <p:nvCxnSpPr>
          <p:cNvPr id="65" name="Google Shape;65;p11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8484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553997" y="1449065"/>
            <a:ext cx="91440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4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32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32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PT" smtClean="0"/>
              <a:pPr/>
              <a:t>‹nº›</a:t>
            </a:fld>
            <a:endParaRPr lang="pt-PT"/>
          </a:p>
        </p:txBody>
      </p:sp>
      <p:cxnSp>
        <p:nvCxnSpPr>
          <p:cNvPr id="29" name="Google Shape;29;p5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5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27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9CD8E-E1FF-4ACD-9EEE-5BADF3A4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8A43BB4-523C-436C-B358-4938242DB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AEA7E79-0270-4A70-8372-E9FFEBF5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4DFDD16-8FD8-4A05-A9A7-17BCD1B9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AF66EA9-3B59-434B-89CC-D47512B7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088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A706C-E7CE-4A5D-9B4C-590759595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DC1AC0B-FD02-494B-BE4F-26425FF91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C94F115-F664-4184-9F84-C19439C0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4F91768-49D9-4A3E-9BBC-4DB19E19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1113E9E-3612-40AD-8407-B293444F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1754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8E9F2-940F-46AD-9EBA-83CAE99C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3317C4A-D558-45B0-90C3-52EAE1246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7BCC1D8-D5EB-43D1-9746-EBFEEE26C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ACEFD3C-E8A4-49C6-984D-261E7E561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883454E-F824-4F08-AB1C-87F3214E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9F8982F-F95E-450A-8A49-C145A1B4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923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7B383-2AE0-44F4-A11B-F7C75717E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E529EC0-D190-4FB0-95BB-55ECEFE09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99E1CCD-4DC5-48F8-8581-100660EBB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0EFAB5D-0624-4C6B-8402-8CAE6DBFA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2FD6952-95F8-4A07-A401-DC01D8D75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B77F76E-CE16-4745-ADB3-819E1253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02C96DD-5A63-44B0-9EF3-661D3008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D910AD8-2A2C-4D01-9A7F-2DB8620D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9525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B00C8-A56F-4CC5-807B-4CA613D1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DF7E7CF-C785-47FE-8250-686C0213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45485A9-114D-4993-9A07-77C86AB7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6884028-C7A1-4507-B4FC-C2497827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996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F2826F8-569D-47FF-951F-FD21F746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8A63241-DFF0-426F-80CD-B1607373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112E521-FB4C-46D6-9305-EDF44838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341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FDF29-FD78-4348-B074-89C82DAC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3CBCF3-12DB-41FB-9C11-3F707D96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9B102ED-06EB-406E-9C33-0261E8D88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D9B9464-903A-418C-A146-731E1048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C7BCD8A-CA3B-4E1A-A3E7-D42FEDC8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5640E54-D19E-442A-9442-BEEDC842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289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12413-9688-4E3D-9A6B-FCDEFBFE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C5AB30B-59AA-4573-98CE-96FD093D3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63E9382-AEE7-4822-9F0A-B4ABCA517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BB69BA2-F620-4076-A343-FDFAE3E6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1216E94-584A-4CAC-941C-6F93755F0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3E86C61-25BB-4A4F-967B-27CD61A2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196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7AAF0769-229E-4307-9001-A0D5C91E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EA88A43-CD8A-43E6-9593-C5520D8D0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33960AC-2B25-4821-806E-37EA191A4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4A8F5-EA8A-4F3E-BCDE-8CE25DBAB85B}" type="datetimeFigureOut">
              <a:rPr lang="pt-PT" smtClean="0"/>
              <a:t>14/05/2021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2BC1150-2E77-4005-9458-3184F118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2F023A4-84A6-4D23-A0C6-CE599D721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78BA6-7A4B-4044-A2EA-9EFB9F19E69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673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F1DEED-56B9-4A5D-8476-E3E800AD1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1198" b="1198"/>
          <a:stretch/>
        </p:blipFill>
        <p:spPr>
          <a:xfrm>
            <a:off x="0" y="0"/>
            <a:ext cx="12491320" cy="6858000"/>
          </a:xfrm>
          <a:prstGeom prst="rect">
            <a:avLst/>
          </a:prstGeom>
        </p:spPr>
      </p:pic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-73461" y="1644303"/>
            <a:ext cx="1233892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6400">
                <a:solidFill>
                  <a:schemeClr val="bg1">
                    <a:lumMod val="95000"/>
                  </a:schemeClr>
                </a:solidFill>
              </a:rPr>
              <a:t>SOL:AR</a:t>
            </a:r>
            <a:br>
              <a:rPr lang="en" sz="640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4800">
                <a:solidFill>
                  <a:schemeClr val="bg1">
                    <a:lumMod val="95000"/>
                  </a:schemeClr>
                </a:solidFill>
              </a:rPr>
              <a:t>Soluções Energéticas </a:t>
            </a:r>
            <a:br>
              <a:rPr lang="en" sz="4800">
                <a:solidFill>
                  <a:schemeClr val="bg1">
                    <a:lumMod val="95000"/>
                  </a:schemeClr>
                </a:solidFill>
              </a:rPr>
            </a:br>
            <a:r>
              <a:rPr lang="en" sz="4800">
                <a:solidFill>
                  <a:schemeClr val="bg1">
                    <a:lumMod val="95000"/>
                  </a:schemeClr>
                </a:solidFill>
              </a:rPr>
              <a:t>Conscientes</a:t>
            </a:r>
            <a:endParaRPr sz="64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8E2A3D-BF65-4835-B92F-98F0CCA3A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97" y="493813"/>
            <a:ext cx="1510019" cy="7550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157F6A-9F20-41D5-83F6-BDF2E1AC049C}"/>
              </a:ext>
            </a:extLst>
          </p:cNvPr>
          <p:cNvSpPr txBox="1"/>
          <p:nvPr/>
        </p:nvSpPr>
        <p:spPr>
          <a:xfrm>
            <a:off x="2177316" y="462107"/>
            <a:ext cx="522872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>
                <a:solidFill>
                  <a:schemeClr val="bg1">
                    <a:lumMod val="95000"/>
                  </a:schemeClr>
                </a:solidFill>
              </a:rPr>
              <a:t>Universidade do Minho</a:t>
            </a:r>
          </a:p>
          <a:p>
            <a:r>
              <a:rPr lang="pt-PT" sz="1600">
                <a:solidFill>
                  <a:schemeClr val="bg1">
                    <a:lumMod val="95000"/>
                  </a:schemeClr>
                </a:solidFill>
              </a:rPr>
              <a:t>Mestrado integrado em Engenharia Informática</a:t>
            </a:r>
          </a:p>
          <a:p>
            <a:r>
              <a:rPr lang="pt-PT" sz="1600">
                <a:solidFill>
                  <a:schemeClr val="bg1">
                    <a:lumMod val="95000"/>
                  </a:schemeClr>
                </a:solidFill>
              </a:rPr>
              <a:t>Laboratórios de Informática IV</a:t>
            </a:r>
          </a:p>
          <a:p>
            <a:endParaRPr lang="pt-PT" sz="240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B91E768-7C50-467A-899C-B22784AAC45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635774" y="4333563"/>
            <a:ext cx="4920452" cy="244032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BE008E7-3431-4876-9230-B8FC6DE75020}"/>
              </a:ext>
            </a:extLst>
          </p:cNvPr>
          <p:cNvSpPr txBox="1"/>
          <p:nvPr/>
        </p:nvSpPr>
        <p:spPr>
          <a:xfrm>
            <a:off x="3673840" y="4623999"/>
            <a:ext cx="4844319" cy="196977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000">
                <a:solidFill>
                  <a:schemeClr val="bg1"/>
                </a:solidFill>
              </a:rPr>
              <a:t>Projeto e Apresentação realizados por:</a:t>
            </a:r>
          </a:p>
          <a:p>
            <a:pPr algn="ctr"/>
            <a:br>
              <a:rPr lang="pt-PT" sz="2000"/>
            </a:br>
            <a:r>
              <a:rPr lang="pt-PT" sz="2000">
                <a:solidFill>
                  <a:schemeClr val="bg1"/>
                </a:solidFill>
              </a:rPr>
              <a:t>Carolina Vila Chã (a89495)</a:t>
            </a:r>
          </a:p>
          <a:p>
            <a:pPr algn="ctr"/>
            <a:r>
              <a:rPr lang="pt-PT" sz="2000">
                <a:solidFill>
                  <a:schemeClr val="bg1"/>
                </a:solidFill>
              </a:rPr>
              <a:t>Henrique Neto (a89618)</a:t>
            </a:r>
          </a:p>
          <a:p>
            <a:pPr algn="ctr"/>
            <a:r>
              <a:rPr lang="pt-PT" sz="2000">
                <a:solidFill>
                  <a:schemeClr val="bg1"/>
                </a:solidFill>
              </a:rPr>
              <a:t>Benjamim Coelho (a89616)</a:t>
            </a:r>
          </a:p>
          <a:p>
            <a:pPr algn="ctr"/>
            <a:r>
              <a:rPr lang="pt-PT" sz="2000">
                <a:solidFill>
                  <a:schemeClr val="bg1"/>
                </a:solidFill>
              </a:rPr>
              <a:t>Júlio Alves(a89468)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A0D6C7-4009-4665-9DB4-BA2A5733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Componentes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F5A550-E394-4F91-8253-4FDEA0D97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16" y="28852"/>
            <a:ext cx="6063448" cy="68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8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90C79B-C523-41FA-B19D-C6B7D719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err="1">
                <a:solidFill>
                  <a:srgbClr val="FFFFFF"/>
                </a:solidFill>
                <a:latin typeface="+mj-lt"/>
                <a:cs typeface="Calibri Light"/>
              </a:rPr>
              <a:t>Diagrama</a:t>
            </a:r>
            <a:r>
              <a:rPr lang="en-US" sz="2600" kern="1200">
                <a:solidFill>
                  <a:srgbClr val="FFFFFF"/>
                </a:solidFill>
                <a:latin typeface="+mj-lt"/>
                <a:cs typeface="Calibri Light"/>
              </a:rPr>
              <a:t> de Classes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D39AE0-7E28-47BF-9590-5D8DA497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40" y="371897"/>
            <a:ext cx="7193180" cy="61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5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3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353184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0C6832-AC3A-4484-9F9F-FDB2850B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882679"/>
            <a:ext cx="3361677" cy="26629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Diagramas de Sequência</a:t>
            </a:r>
          </a:p>
        </p:txBody>
      </p:sp>
      <p:sp>
        <p:nvSpPr>
          <p:cNvPr id="92" name="Rectangle 15">
            <a:extLst>
              <a:ext uri="{FF2B5EF4-FFF2-40B4-BE49-F238E27FC236}">
                <a16:creationId xmlns:a16="http://schemas.microsoft.com/office/drawing/2014/main" id="{FB2B6738-30C2-42E0-92BA-500EEE519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70" y="448056"/>
            <a:ext cx="7196328" cy="3538728"/>
          </a:xfrm>
          <a:prstGeom prst="rect">
            <a:avLst/>
          </a:prstGeom>
          <a:solidFill>
            <a:srgbClr val="75D1E7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1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145670"/>
            <a:ext cx="2391411" cy="226210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00D2AD-FFFF-418A-995A-373837803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260" y="1260183"/>
            <a:ext cx="6814180" cy="1907970"/>
          </a:xfrm>
          <a:prstGeom prst="rect">
            <a:avLst/>
          </a:prstGeom>
        </p:spPr>
      </p:pic>
      <p:sp>
        <p:nvSpPr>
          <p:cNvPr id="94" name="Rectangle 1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8353" y="4146797"/>
            <a:ext cx="1351062" cy="1060960"/>
          </a:xfrm>
          <a:prstGeom prst="rect">
            <a:avLst/>
          </a:prstGeom>
          <a:solidFill>
            <a:srgbClr val="4A5A69">
              <a:alpha val="20000"/>
            </a:srgbClr>
          </a:solidFill>
          <a:ln w="25400">
            <a:solidFill>
              <a:srgbClr val="4A5A6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sp>
        <p:nvSpPr>
          <p:cNvPr id="95" name="Rectangle 21">
            <a:extLst>
              <a:ext uri="{FF2B5EF4-FFF2-40B4-BE49-F238E27FC236}">
                <a16:creationId xmlns:a16="http://schemas.microsoft.com/office/drawing/2014/main" id="{A4977D79-90D9-48E1-B887-CE7ABE7A7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7136" y="4142232"/>
            <a:ext cx="3520440" cy="2267712"/>
          </a:xfrm>
          <a:prstGeom prst="rect">
            <a:avLst/>
          </a:prstGeom>
          <a:solidFill>
            <a:srgbClr val="75D1E7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5350513"/>
            <a:ext cx="1351062" cy="1060960"/>
          </a:xfrm>
          <a:prstGeom prst="rect">
            <a:avLst/>
          </a:prstGeom>
          <a:solidFill>
            <a:srgbClr val="4A5A69"/>
          </a:solidFill>
          <a:ln w="25400">
            <a:solidFill>
              <a:srgbClr val="4A5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8BEFAA-B0DD-4814-89F2-9FFC022BA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260" y="4532233"/>
            <a:ext cx="3140191" cy="151514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5B90C22-87CC-4834-9BCA-D90C15710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024" y="4142232"/>
            <a:ext cx="3520440" cy="2267712"/>
          </a:xfrm>
          <a:prstGeom prst="rect">
            <a:avLst/>
          </a:prstGeom>
          <a:solidFill>
            <a:srgbClr val="75D1E7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D3B4A4-9228-4037-87D9-BDA940FAF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048" y="4525308"/>
            <a:ext cx="3136392" cy="152899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B2B1B0-4EE1-4A80-A8AB-37BA9A2CEC60}"/>
              </a:ext>
            </a:extLst>
          </p:cNvPr>
          <p:cNvSpPr txBox="1"/>
          <p:nvPr/>
        </p:nvSpPr>
        <p:spPr>
          <a:xfrm>
            <a:off x="4626077" y="3163528"/>
            <a:ext cx="4709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Pedido dos estados dos painéis de um utilizador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F5E43F-C241-4D29-8736-026BF111E8AB}"/>
              </a:ext>
            </a:extLst>
          </p:cNvPr>
          <p:cNvSpPr txBox="1"/>
          <p:nvPr/>
        </p:nvSpPr>
        <p:spPr>
          <a:xfrm>
            <a:off x="4655550" y="604399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Obter as localizações dos painéis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58D1C7-5977-47FD-B1EB-8B10DA18265B}"/>
              </a:ext>
            </a:extLst>
          </p:cNvPr>
          <p:cNvSpPr txBox="1"/>
          <p:nvPr/>
        </p:nvSpPr>
        <p:spPr>
          <a:xfrm>
            <a:off x="8382307" y="60471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Definir um lembrete</a:t>
            </a:r>
          </a:p>
        </p:txBody>
      </p:sp>
    </p:spTree>
    <p:extLst>
      <p:ext uri="{BB962C8B-B14F-4D97-AF65-F5344CB8AC3E}">
        <p14:creationId xmlns:p14="http://schemas.microsoft.com/office/powerpoint/2010/main" val="161549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F94AB13-94D1-48F2-A186-4285C0F99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490" y="0"/>
            <a:ext cx="4830810" cy="6876599"/>
          </a:xfrm>
          <a:prstGeom prst="rect">
            <a:avLst/>
          </a:prstGeom>
        </p:spPr>
      </p:pic>
      <p:pic>
        <p:nvPicPr>
          <p:cNvPr id="3" name="Imagem 3" descr="Uma imagem com ClipArt&#10;&#10;Descrição gerada automaticamente">
            <a:extLst>
              <a:ext uri="{FF2B5EF4-FFF2-40B4-BE49-F238E27FC236}">
                <a16:creationId xmlns:a16="http://schemas.microsoft.com/office/drawing/2014/main" id="{320072F4-22DA-4313-A079-5AEABCDA9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607" y="-4916"/>
            <a:ext cx="3562471" cy="68309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F74725-2747-43EA-AACF-FCD8A7F0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23" y="2055926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Base de Dados – </a:t>
            </a:r>
            <a:r>
              <a:rPr lang="en-US" sz="26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lógico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308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CFC49F-B0FB-444A-8117-7BB99999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Dicionário de Dados</a:t>
            </a: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F28548D8-CEF8-42BC-B5BB-C4423F038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94" y="2768401"/>
            <a:ext cx="5455917" cy="3314469"/>
          </a:xfrm>
          <a:prstGeom prst="rect">
            <a:avLst/>
          </a:prstGeom>
        </p:spPr>
      </p:pic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2D723186-2BFB-4C74-9B0B-8E86F3267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1589" y="2768401"/>
            <a:ext cx="5455917" cy="31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5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3412BB-3F30-4AE2-87A1-CB08744F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Espaço Ocupado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A74949-55AA-4652-862E-CAA4C0A07E25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Total : 1430460 + 2700t bytes</a:t>
            </a:r>
            <a:br>
              <a:rPr lang="en-US" sz="1700" dirty="0"/>
            </a:br>
            <a:r>
              <a:rPr lang="en-US" sz="1700" dirty="0">
                <a:cs typeface="Calibri"/>
              </a:rPr>
              <a:t>(</a:t>
            </a:r>
            <a:r>
              <a:rPr lang="en-US" sz="1700" dirty="0" err="1">
                <a:cs typeface="Calibri"/>
              </a:rPr>
              <a:t>aproximadamente</a:t>
            </a:r>
            <a:r>
              <a:rPr lang="en-US" sz="1700" dirty="0">
                <a:cs typeface="Calibri"/>
              </a:rPr>
              <a:t> 1,4MB)</a:t>
            </a: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Crescimento</a:t>
            </a:r>
            <a:r>
              <a:rPr lang="en-US" sz="1700" dirty="0"/>
              <a:t> </a:t>
            </a:r>
            <a:r>
              <a:rPr lang="en-US" sz="1700"/>
              <a:t>Anual</a:t>
            </a:r>
            <a:r>
              <a:rPr lang="en-US" sz="1700" dirty="0"/>
              <a:t>, </a:t>
            </a:r>
            <a:r>
              <a:rPr lang="en-US" sz="1700" dirty="0" err="1"/>
              <a:t>assumindo</a:t>
            </a:r>
            <a:r>
              <a:rPr lang="en-US" sz="1700" dirty="0"/>
              <a:t> um </a:t>
            </a:r>
            <a:r>
              <a:rPr lang="en-US" sz="1700" dirty="0" err="1"/>
              <a:t>crescimento</a:t>
            </a:r>
            <a:r>
              <a:rPr lang="en-US" sz="1700" dirty="0"/>
              <a:t> de 1000 </a:t>
            </a:r>
            <a:r>
              <a:rPr lang="en-US" sz="1700" dirty="0" err="1"/>
              <a:t>utilizadores</a:t>
            </a:r>
            <a:r>
              <a:rPr lang="en-US" sz="1700" dirty="0"/>
              <a:t> por </a:t>
            </a:r>
            <a:r>
              <a:rPr lang="en-US" sz="1700" err="1"/>
              <a:t>ano</a:t>
            </a:r>
            <a:r>
              <a:rPr lang="en-US" sz="1700" dirty="0"/>
              <a:t>: </a:t>
            </a:r>
            <a:endParaRPr lang="en-US" sz="17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27804600 bytes = 27,8 MB</a:t>
            </a:r>
            <a:endParaRPr lang="en-US" sz="1700"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D316F0-B157-439B-B648-E317C865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587" y="630936"/>
            <a:ext cx="5316937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3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C14AD-47D7-4782-AA32-16C14F52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Definição da interface do sistema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8674D34-0D6D-43DE-8869-5116877A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2" y="764138"/>
            <a:ext cx="1047722" cy="589343"/>
          </a:xfrm>
          <a:prstGeom prst="rect">
            <a:avLst/>
          </a:prstGeom>
        </p:spPr>
      </p:pic>
      <p:sp>
        <p:nvSpPr>
          <p:cNvPr id="43" name="Right Triangle 19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ight Triangle 21">
            <a:extLst>
              <a:ext uri="{FF2B5EF4-FFF2-40B4-BE49-F238E27FC236}">
                <a16:creationId xmlns:a16="http://schemas.microsoft.com/office/drawing/2014/main" id="{D8350E6D-CBC9-4A26-B84F-7145FDC9F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90665" y="609601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23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Triangle 25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1447563"/>
            <a:ext cx="1980472" cy="1396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1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9C15237-F5AF-47AE-B3E3-E1D436A8E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88" y="1696632"/>
            <a:ext cx="1653942" cy="930342"/>
          </a:xfrm>
          <a:prstGeom prst="rect">
            <a:avLst/>
          </a:prstGeom>
        </p:spPr>
      </p:pic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1D29A96-C0C9-4ADB-993D-4FC72035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99" y="1672003"/>
            <a:ext cx="1685012" cy="947819"/>
          </a:xfrm>
          <a:prstGeom prst="rect">
            <a:avLst/>
          </a:prstGeom>
        </p:spPr>
      </p:pic>
      <p:sp>
        <p:nvSpPr>
          <p:cNvPr id="50" name="Right Triangle 33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42224" y="156958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ight Triangle 35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A08779A-4D23-4282-BC5D-60CDA5816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34" y="3126693"/>
            <a:ext cx="2396155" cy="1347837"/>
          </a:xfrm>
          <a:prstGeom prst="rect">
            <a:avLst/>
          </a:prstGeom>
        </p:spPr>
      </p:pic>
      <p:sp>
        <p:nvSpPr>
          <p:cNvPr id="52" name="Rectangle 37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841337"/>
            <a:ext cx="2789854" cy="1865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A84A24-C39B-4047-A444-C506D0988E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147" y="3083060"/>
            <a:ext cx="2456770" cy="1381932"/>
          </a:xfrm>
          <a:prstGeom prst="rect">
            <a:avLst/>
          </a:prstGeom>
        </p:spPr>
      </p:pic>
      <p:sp>
        <p:nvSpPr>
          <p:cNvPr id="53" name="Right Triangle 39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4E8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6496" y="2804968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23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4D7FF6-4466-492A-8BFF-0BC16BD3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Máquina de estado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 Interface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E41FFE-748F-4B40-B2E4-4E275533F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06" y="116636"/>
            <a:ext cx="6653987" cy="66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8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8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713104-33EC-43C7-8661-D08E852C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Mockups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0C2610-C3E6-4969-A17A-D99437907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780"/>
          <a:stretch/>
        </p:blipFill>
        <p:spPr>
          <a:xfrm>
            <a:off x="307840" y="321733"/>
            <a:ext cx="3793472" cy="20105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00DE996-F682-42C3-8DE7-F39281981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1" b="1"/>
          <a:stretch/>
        </p:blipFill>
        <p:spPr>
          <a:xfrm>
            <a:off x="4194959" y="321735"/>
            <a:ext cx="3797570" cy="2010551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BAE29B23-B25C-46B8-9D3A-37500FF5CA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0"/>
          <a:stretch/>
        </p:blipFill>
        <p:spPr>
          <a:xfrm>
            <a:off x="8086176" y="321734"/>
            <a:ext cx="3797984" cy="2010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9BD192-CD11-47DB-A28E-6406DA6AA6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" r="1" b="2063"/>
          <a:stretch/>
        </p:blipFill>
        <p:spPr>
          <a:xfrm>
            <a:off x="307840" y="2423723"/>
            <a:ext cx="3794760" cy="201055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F1D903E-37C0-4314-B6BA-2E3856AFF7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r="1" b="1"/>
          <a:stretch/>
        </p:blipFill>
        <p:spPr>
          <a:xfrm>
            <a:off x="4190180" y="2422095"/>
            <a:ext cx="3794760" cy="20138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4FB9113-2F5C-4D7E-9E54-AC43AE0530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810"/>
          <a:stretch/>
        </p:blipFill>
        <p:spPr>
          <a:xfrm>
            <a:off x="8093394" y="2422097"/>
            <a:ext cx="3794760" cy="2010551"/>
          </a:xfrm>
          <a:prstGeom prst="rect">
            <a:avLst/>
          </a:prstGeom>
        </p:spPr>
      </p:pic>
      <p:cxnSp>
        <p:nvCxnSpPr>
          <p:cNvPr id="154" name="Straight Connector 8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2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6BC6A7-DB68-401E-B49A-BE438F8F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Diagramas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Atividade</a:t>
            </a:r>
            <a:endParaRPr lang="en-US" sz="2600" kern="1200" err="1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E074892-20FD-4FDF-9AF9-14CECF895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94" y="961812"/>
            <a:ext cx="4179011" cy="49309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1B79FD9-A414-423E-8AB1-AC2F3E36B234}"/>
              </a:ext>
            </a:extLst>
          </p:cNvPr>
          <p:cNvSpPr txBox="1"/>
          <p:nvPr/>
        </p:nvSpPr>
        <p:spPr>
          <a:xfrm>
            <a:off x="5543194" y="6006067"/>
            <a:ext cx="366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Diagrama de Atividade do Calendário</a:t>
            </a:r>
          </a:p>
        </p:txBody>
      </p:sp>
    </p:spTree>
    <p:extLst>
      <p:ext uri="{BB962C8B-B14F-4D97-AF65-F5344CB8AC3E}">
        <p14:creationId xmlns:p14="http://schemas.microsoft.com/office/powerpoint/2010/main" val="349649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A9628-CD0F-4CE3-A9CB-D943C5545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>
                <a:latin typeface="+mj-lt"/>
                <a:ea typeface="+mj-ea"/>
                <a:cs typeface="+mj-cs"/>
              </a:rPr>
              <a:t>Índice</a:t>
            </a:r>
          </a:p>
        </p:txBody>
      </p:sp>
      <p:sp>
        <p:nvSpPr>
          <p:cNvPr id="5" name="Google Shape;109;p17">
            <a:extLst>
              <a:ext uri="{FF2B5EF4-FFF2-40B4-BE49-F238E27FC236}">
                <a16:creationId xmlns:a16="http://schemas.microsoft.com/office/drawing/2014/main" id="{363C7367-45EE-4662-84AB-A0DA734896EA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659765" indent="-228600">
              <a:lnSpc>
                <a:spcPct val="90000"/>
              </a:lnSpc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Levantamento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Análise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Requisitos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Requisitos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Funcionais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Requisitos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Não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Funcionais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59765" indent="-228600">
              <a:lnSpc>
                <a:spcPct val="90000"/>
              </a:lnSpc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Especificação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UML</a:t>
            </a: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Domínio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Diagrama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casos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uso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Especificações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casos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uso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Diagrama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Componentes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Diagramas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Sequencia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59765" indent="-228600">
              <a:lnSpc>
                <a:spcPct val="90000"/>
              </a:lnSpc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 de Dados</a:t>
            </a: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Lógico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Dicionário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Dados</a:t>
            </a: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Espaço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Ocupado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59765" indent="-228600">
              <a:lnSpc>
                <a:spcPct val="90000"/>
              </a:lnSpc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Definição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interface do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sistema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Maquina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estado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Interface</a:t>
            </a: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Mockups </a:t>
            </a: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Diagramas</a:t>
            </a:r>
            <a:r>
              <a:rPr lang="en-US" sz="1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atividades</a:t>
            </a: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073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073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9645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16965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endParaRPr lang="en-US" sz="1400" u="sng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3" name="Picture 6" descr="Rolos de plantas">
            <a:extLst>
              <a:ext uri="{FF2B5EF4-FFF2-40B4-BE49-F238E27FC236}">
                <a16:creationId xmlns:a16="http://schemas.microsoft.com/office/drawing/2014/main" id="{265610FB-C0DB-4A80-A73B-D9542B248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47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AA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5D82AAF-E8C5-42B4-B137-6DB99E2E90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6456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BACBF-1529-49E0-9BF7-37E47AC2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Diagrama de </a:t>
            </a:r>
            <a:r>
              <a:rPr lang="pt-PT" err="1"/>
              <a:t>Gantt</a:t>
            </a:r>
            <a:r>
              <a:rPr lang="pt-PT"/>
              <a:t> atualizado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440D25-21D5-4344-A214-3268F4574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3" y="1990272"/>
            <a:ext cx="10842594" cy="38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8D16941-E36A-4353-A790-1084022D676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9395012" y="4796117"/>
            <a:ext cx="2700797" cy="1628684"/>
          </a:xfrm>
          <a:prstGeom prst="rect">
            <a:avLst/>
          </a:prstGeom>
        </p:spPr>
      </p:pic>
      <p:sp>
        <p:nvSpPr>
          <p:cNvPr id="153" name="Google Shape;153;p22"/>
          <p:cNvSpPr txBox="1">
            <a:spLocks noGrp="1"/>
          </p:cNvSpPr>
          <p:nvPr>
            <p:ph type="body" idx="4294967295"/>
          </p:nvPr>
        </p:nvSpPr>
        <p:spPr>
          <a:xfrm>
            <a:off x="1562000" y="2894550"/>
            <a:ext cx="4265059" cy="1139567"/>
          </a:xfrm>
          <a:prstGeom prst="rect">
            <a:avLst/>
          </a:prstGeom>
          <a:solidFill>
            <a:srgbClr val="229993">
              <a:alpha val="51000"/>
            </a:srgbClr>
          </a:solidFill>
          <a:ln>
            <a:solidFill>
              <a:schemeClr val="tx1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pt-PT" sz="2400">
                <a:solidFill>
                  <a:schemeClr val="bg1"/>
                </a:solidFill>
              </a:rPr>
              <a:t>SOL:AR</a:t>
            </a:r>
            <a:endParaRPr lang="pt-PT">
              <a:solidFill>
                <a:schemeClr val="bg1"/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pt-PT" sz="2400" b="1">
                <a:solidFill>
                  <a:schemeClr val="bg1"/>
                </a:solidFill>
              </a:rPr>
              <a:t>Solar </a:t>
            </a:r>
            <a:r>
              <a:rPr lang="pt-PT" sz="2400" b="1" err="1">
                <a:solidFill>
                  <a:schemeClr val="bg1"/>
                </a:solidFill>
              </a:rPr>
              <a:t>Energy</a:t>
            </a:r>
            <a:r>
              <a:rPr lang="pt-PT" sz="2400" b="1">
                <a:solidFill>
                  <a:schemeClr val="bg1"/>
                </a:solidFill>
              </a:rPr>
              <a:t>, </a:t>
            </a:r>
            <a:r>
              <a:rPr lang="pt-PT" sz="2400" b="1" err="1">
                <a:solidFill>
                  <a:schemeClr val="bg1"/>
                </a:solidFill>
              </a:rPr>
              <a:t>Made</a:t>
            </a:r>
            <a:r>
              <a:rPr lang="pt-PT" sz="2400" b="1">
                <a:solidFill>
                  <a:schemeClr val="bg1"/>
                </a:solidFill>
              </a:rPr>
              <a:t> </a:t>
            </a:r>
            <a:r>
              <a:rPr lang="pt-PT" sz="2400" b="1" err="1">
                <a:solidFill>
                  <a:schemeClr val="bg1"/>
                </a:solidFill>
              </a:rPr>
              <a:t>Simple</a:t>
            </a:r>
            <a:endParaRPr lang="pt-PT" sz="2400" b="1">
              <a:solidFill>
                <a:schemeClr val="bg1"/>
              </a:solidFill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2E3037"/>
                </a:solidFill>
              </a:rPr>
              <a:pPr/>
              <a:t>21</a:t>
            </a:fld>
            <a:endParaRPr lang="en">
              <a:solidFill>
                <a:srgbClr val="2E3037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186FCC-3F05-4CEE-94A2-02A4165ED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532" y="314518"/>
            <a:ext cx="1510019" cy="7550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CCDDC5-D69C-461B-8D4D-0932700FEAC8}"/>
              </a:ext>
            </a:extLst>
          </p:cNvPr>
          <p:cNvSpPr txBox="1"/>
          <p:nvPr/>
        </p:nvSpPr>
        <p:spPr>
          <a:xfrm>
            <a:off x="9648721" y="486354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>
                <a:solidFill>
                  <a:schemeClr val="bg1"/>
                </a:solidFill>
              </a:rPr>
              <a:t>Carolina Vila Chã</a:t>
            </a:r>
          </a:p>
          <a:p>
            <a:r>
              <a:rPr lang="pt-PT" sz="2400">
                <a:solidFill>
                  <a:schemeClr val="bg1"/>
                </a:solidFill>
              </a:rPr>
              <a:t>Henrique Neto</a:t>
            </a:r>
          </a:p>
          <a:p>
            <a:r>
              <a:rPr lang="pt-PT" sz="2400">
                <a:solidFill>
                  <a:schemeClr val="bg1"/>
                </a:solidFill>
              </a:rPr>
              <a:t>Benjamim Coelho</a:t>
            </a:r>
          </a:p>
          <a:p>
            <a:r>
              <a:rPr lang="pt-PT" sz="2400">
                <a:solidFill>
                  <a:schemeClr val="bg1"/>
                </a:solidFill>
              </a:rPr>
              <a:t>Júlio Alves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84CD95-F5CE-4788-BBB8-3BC43740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Levantamento</a:t>
            </a: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Requisitos</a:t>
            </a:r>
            <a:endParaRPr lang="en-US" sz="2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4C1BB8F-AA03-4974-BC81-7A76CC44F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4823" y="650821"/>
            <a:ext cx="6734977" cy="55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3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08C925-96EB-4B7C-8542-9AD56A7B5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Levantamento e Análise de Requisitos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F85A7E69-48BB-41C8-9834-FFEE06A2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7"/>
          <a:stretch/>
        </p:blipFill>
        <p:spPr>
          <a:xfrm>
            <a:off x="6442593" y="2734778"/>
            <a:ext cx="5455917" cy="338171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m mesa&#10;&#10;Descrição gerada automaticamente">
            <a:extLst>
              <a:ext uri="{FF2B5EF4-FFF2-40B4-BE49-F238E27FC236}">
                <a16:creationId xmlns:a16="http://schemas.microsoft.com/office/drawing/2014/main" id="{BBD64471-F299-4DF8-AAA5-8144DC79E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19"/>
          <a:stretch/>
        </p:blipFill>
        <p:spPr>
          <a:xfrm>
            <a:off x="334047" y="2734778"/>
            <a:ext cx="5455917" cy="33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6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8403CA-1DDD-4165-9B88-AE3A710F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PT" sz="6000">
                <a:solidFill>
                  <a:schemeClr val="bg1"/>
                </a:solidFill>
              </a:rPr>
              <a:t>Requisitos não funcionais</a:t>
            </a:r>
          </a:p>
        </p:txBody>
      </p:sp>
      <p:graphicFrame>
        <p:nvGraphicFramePr>
          <p:cNvPr id="30" name="Marcador de Posição de Conteúdo 2">
            <a:extLst>
              <a:ext uri="{FF2B5EF4-FFF2-40B4-BE49-F238E27FC236}">
                <a16:creationId xmlns:a16="http://schemas.microsoft.com/office/drawing/2014/main" id="{D5349249-D976-4C53-A507-7ED6A3E16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6475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3617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48094-CA0E-4F3E-9504-9F3A295B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Especificação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UML</a:t>
            </a:r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3F6364-00F0-498F-8F5F-D2A1D5559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0" r="36890" b="-1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284F40-9E0A-42C3-85CC-DB175FD15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r="7122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9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693AB04-5BC4-482D-ACF0-4244AB7B6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r="3713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5EA4186-5EDA-4EDF-950F-DB2AE33753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 r="588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3" name="Freeform: Shape 2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5628B38-0FEE-44D0-8E21-7DC39F935A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19645" b="1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4663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86BF2-3ED7-44E2-B9F5-D707D052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Modelo de domínio</a:t>
            </a:r>
          </a:p>
        </p:txBody>
      </p:sp>
      <p:pic>
        <p:nvPicPr>
          <p:cNvPr id="7" name="Imagem 6" descr="Uma imagem com texto, ecrã, estacionamento, captura de ecrã&#10;&#10;Descrição gerada automaticamente">
            <a:extLst>
              <a:ext uri="{FF2B5EF4-FFF2-40B4-BE49-F238E27FC236}">
                <a16:creationId xmlns:a16="http://schemas.microsoft.com/office/drawing/2014/main" id="{1EBE4753-AD56-4E11-9DD3-11DA9CD39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2350"/>
            <a:ext cx="10329909" cy="50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958F61-ABB7-4A65-BA8A-E8768D6B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casos de uso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B892C0-9911-4B2F-BFB8-061656A8C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63" y="127523"/>
            <a:ext cx="7123814" cy="66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8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1FD94-90CD-4C4B-A661-766D09F4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Especificação</a:t>
            </a: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um use case</a:t>
            </a:r>
            <a:endParaRPr lang="en-US" sz="24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C3EF712-C722-42BD-8383-5340E0D4C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1594315"/>
            <a:ext cx="7188199" cy="366598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CDC797D-926A-4A07-A8E2-EBD2BCE56078}"/>
              </a:ext>
            </a:extLst>
          </p:cNvPr>
          <p:cNvSpPr txBox="1"/>
          <p:nvPr/>
        </p:nvSpPr>
        <p:spPr>
          <a:xfrm>
            <a:off x="4220497" y="1221657"/>
            <a:ext cx="61844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cs typeface="Calibri Light"/>
              </a:rPr>
              <a:t>Marcar um horário de manutenção (Funcionário)</a:t>
            </a:r>
            <a:endParaRPr lang="pt-PT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49908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21</Slides>
  <Notes>20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2" baseType="lpstr">
      <vt:lpstr>Tema do Office</vt:lpstr>
      <vt:lpstr>SOL:AR Soluções Energéticas  Conscientes</vt:lpstr>
      <vt:lpstr>Índice</vt:lpstr>
      <vt:lpstr>Levantamento e Análise de Requisitos</vt:lpstr>
      <vt:lpstr>Levantamento e Análise de Requisitos</vt:lpstr>
      <vt:lpstr>Requisitos não funcionais</vt:lpstr>
      <vt:lpstr>Especificação em UML</vt:lpstr>
      <vt:lpstr>Modelo de domínio</vt:lpstr>
      <vt:lpstr>Diagrama de casos de uso</vt:lpstr>
      <vt:lpstr>Especificação de um use case</vt:lpstr>
      <vt:lpstr>Diagrama de Componentes</vt:lpstr>
      <vt:lpstr>Diagrama de Classes</vt:lpstr>
      <vt:lpstr>Diagramas de Sequência</vt:lpstr>
      <vt:lpstr>Base de Dados – Modelo lógico</vt:lpstr>
      <vt:lpstr>Dicionário de Dados</vt:lpstr>
      <vt:lpstr>Espaço Ocupado</vt:lpstr>
      <vt:lpstr>Definição da interface do sistema</vt:lpstr>
      <vt:lpstr>Máquina de estado da Interface</vt:lpstr>
      <vt:lpstr>Mockups</vt:lpstr>
      <vt:lpstr>Diagramas de Atividade</vt:lpstr>
      <vt:lpstr>Diagrama de Gantt atualizado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Coelho</dc:creator>
  <cp:revision>139</cp:revision>
  <dcterms:created xsi:type="dcterms:W3CDTF">2021-05-13T13:22:26Z</dcterms:created>
  <dcterms:modified xsi:type="dcterms:W3CDTF">2021-05-14T08:30:12Z</dcterms:modified>
</cp:coreProperties>
</file>